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1" r:id="rId5"/>
    <p:sldId id="259" r:id="rId6"/>
    <p:sldId id="262" r:id="rId7"/>
    <p:sldId id="263" r:id="rId8"/>
    <p:sldId id="264" r:id="rId9"/>
    <p:sldId id="265" r:id="rId10"/>
    <p:sldId id="266" r:id="rId11"/>
    <p:sldId id="267" r:id="rId12"/>
    <p:sldId id="268" r:id="rId13"/>
    <p:sldId id="269" r:id="rId14"/>
    <p:sldId id="26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b="1" dirty="0">
                <a:solidFill>
                  <a:srgbClr val="FF0000"/>
                </a:solidFill>
              </a:rPr>
              <a:t>Thoracic Cage</a:t>
            </a:r>
          </a:p>
        </p:txBody>
      </p:sp>
      <p:sp>
        <p:nvSpPr>
          <p:cNvPr id="3" name="Subtitle 2"/>
          <p:cNvSpPr>
            <a:spLocks noGrp="1"/>
          </p:cNvSpPr>
          <p:nvPr>
            <p:ph type="subTitle" idx="1"/>
          </p:nvPr>
        </p:nvSpPr>
        <p:spPr/>
        <p:txBody>
          <a:bodyPr/>
          <a:lstStyle/>
          <a:p>
            <a:r>
              <a:rPr b="1" dirty="0">
                <a:solidFill>
                  <a:srgbClr val="7030A0"/>
                </a:solidFill>
              </a:rPr>
              <a:t>Sternum and Ribs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718" y="202221"/>
            <a:ext cx="8229600" cy="1143000"/>
          </a:xfrm>
        </p:spPr>
        <p:txBody>
          <a:bodyPr/>
          <a:lstStyle/>
          <a:p>
            <a:r>
              <a:rPr b="1" dirty="0">
                <a:solidFill>
                  <a:srgbClr val="FF0000"/>
                </a:solidFill>
              </a:rPr>
              <a:t>Thoracic Cage</a:t>
            </a:r>
          </a:p>
        </p:txBody>
      </p:sp>
      <p:sp>
        <p:nvSpPr>
          <p:cNvPr id="3" name="Content Placeholder 2"/>
          <p:cNvSpPr>
            <a:spLocks noGrp="1"/>
          </p:cNvSpPr>
          <p:nvPr>
            <p:ph idx="1"/>
          </p:nvPr>
        </p:nvSpPr>
        <p:spPr>
          <a:xfrm>
            <a:off x="817683" y="1696914"/>
            <a:ext cx="8607669" cy="4525963"/>
          </a:xfrm>
        </p:spPr>
        <p:txBody>
          <a:bodyPr/>
          <a:lstStyle/>
          <a:p>
            <a:r>
              <a:rPr b="1" dirty="0"/>
              <a:t>• Bony framework of the chest</a:t>
            </a:r>
          </a:p>
          <a:p>
            <a:r>
              <a:rPr b="1" dirty="0"/>
              <a:t>• Formed by thoracic vertebrae, ribs, and sternum</a:t>
            </a:r>
          </a:p>
          <a:p>
            <a:r>
              <a:rPr b="1" dirty="0"/>
              <a:t>• Protects heart, lungs, and major blood vessels</a:t>
            </a:r>
          </a:p>
          <a:p>
            <a:r>
              <a:rPr b="1" dirty="0"/>
              <a:t>• Supports breathing movement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a:solidFill>
                  <a:srgbClr val="FF0000"/>
                </a:solidFill>
              </a:rPr>
              <a:t>Sternum (Breastbone)</a:t>
            </a:r>
          </a:p>
        </p:txBody>
      </p:sp>
      <p:sp>
        <p:nvSpPr>
          <p:cNvPr id="3" name="Content Placeholder 2"/>
          <p:cNvSpPr>
            <a:spLocks noGrp="1"/>
          </p:cNvSpPr>
          <p:nvPr>
            <p:ph idx="1"/>
          </p:nvPr>
        </p:nvSpPr>
        <p:spPr>
          <a:xfrm>
            <a:off x="457200" y="1600200"/>
            <a:ext cx="4440115" cy="4525963"/>
          </a:xfrm>
        </p:spPr>
        <p:txBody>
          <a:bodyPr/>
          <a:lstStyle/>
          <a:p>
            <a:r>
              <a:rPr dirty="0"/>
              <a:t>• </a:t>
            </a:r>
            <a:r>
              <a:rPr b="1" dirty="0"/>
              <a:t>Long flat bone in the center of the chest</a:t>
            </a:r>
          </a:p>
          <a:p>
            <a:r>
              <a:rPr b="1" dirty="0"/>
              <a:t>• Consists of:</a:t>
            </a:r>
          </a:p>
          <a:p>
            <a:pPr lvl="1"/>
            <a:r>
              <a:rPr b="1" dirty="0"/>
              <a:t>  - Manubrium</a:t>
            </a:r>
          </a:p>
          <a:p>
            <a:pPr lvl="1"/>
            <a:r>
              <a:rPr b="1" dirty="0"/>
              <a:t>  - Body of sternum</a:t>
            </a:r>
          </a:p>
          <a:p>
            <a:pPr lvl="1"/>
            <a:r>
              <a:rPr b="1" dirty="0"/>
              <a:t>  - Xiphoid process</a:t>
            </a:r>
          </a:p>
          <a:p>
            <a:r>
              <a:rPr b="1" dirty="0"/>
              <a:t>• Articulates with clavicles and first 7 ribs</a:t>
            </a:r>
          </a:p>
        </p:txBody>
      </p:sp>
      <p:pic>
        <p:nvPicPr>
          <p:cNvPr id="4" name="Picture 3">
            <a:extLst>
              <a:ext uri="{FF2B5EF4-FFF2-40B4-BE49-F238E27FC236}">
                <a16:creationId xmlns:a16="http://schemas.microsoft.com/office/drawing/2014/main" id="{850A1E08-512B-417B-07B8-685333A7F2B5}"/>
              </a:ext>
            </a:extLst>
          </p:cNvPr>
          <p:cNvPicPr>
            <a:picLocks noChangeAspect="1"/>
          </p:cNvPicPr>
          <p:nvPr/>
        </p:nvPicPr>
        <p:blipFill>
          <a:blip r:embed="rId2"/>
          <a:stretch>
            <a:fillRect/>
          </a:stretch>
        </p:blipFill>
        <p:spPr>
          <a:xfrm>
            <a:off x="5345724" y="1757728"/>
            <a:ext cx="3552092" cy="38957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A101-501B-76E4-B3E1-C8A5A7949CDB}"/>
              </a:ext>
            </a:extLst>
          </p:cNvPr>
          <p:cNvSpPr>
            <a:spLocks noGrp="1"/>
          </p:cNvSpPr>
          <p:nvPr>
            <p:ph type="title"/>
          </p:nvPr>
        </p:nvSpPr>
        <p:spPr>
          <a:xfrm>
            <a:off x="-430823" y="-226522"/>
            <a:ext cx="8229600" cy="1143000"/>
          </a:xfrm>
        </p:spPr>
        <p:txBody>
          <a:bodyPr/>
          <a:lstStyle/>
          <a:p>
            <a:r>
              <a:rPr lang="en-IN" b="1" dirty="0">
                <a:solidFill>
                  <a:srgbClr val="FF0000"/>
                </a:solidFill>
              </a:rPr>
              <a:t>PARTS OF STERNUM </a:t>
            </a:r>
            <a:endParaRPr lang="en-US" b="1" dirty="0">
              <a:solidFill>
                <a:srgbClr val="FF0000"/>
              </a:solidFill>
            </a:endParaRPr>
          </a:p>
        </p:txBody>
      </p:sp>
      <p:sp>
        <p:nvSpPr>
          <p:cNvPr id="3" name="Content Placeholder 2">
            <a:extLst>
              <a:ext uri="{FF2B5EF4-FFF2-40B4-BE49-F238E27FC236}">
                <a16:creationId xmlns:a16="http://schemas.microsoft.com/office/drawing/2014/main" id="{2F503953-BD44-AC12-998E-1E4339F9D040}"/>
              </a:ext>
            </a:extLst>
          </p:cNvPr>
          <p:cNvSpPr>
            <a:spLocks noGrp="1"/>
          </p:cNvSpPr>
          <p:nvPr>
            <p:ph idx="1"/>
          </p:nvPr>
        </p:nvSpPr>
        <p:spPr>
          <a:xfrm>
            <a:off x="171449" y="683479"/>
            <a:ext cx="5402874" cy="4525963"/>
          </a:xfrm>
        </p:spPr>
        <p:txBody>
          <a:bodyPr>
            <a:normAutofit fontScale="70000" lnSpcReduction="20000"/>
          </a:bodyPr>
          <a:lstStyle/>
          <a:p>
            <a:pPr marL="457200" lvl="1" indent="0">
              <a:buNone/>
            </a:pPr>
            <a:r>
              <a:rPr lang="en-IN" b="1" dirty="0"/>
              <a:t>Manubrium</a:t>
            </a:r>
          </a:p>
          <a:p>
            <a:pPr marL="457200" lvl="1" indent="0">
              <a:buNone/>
            </a:pPr>
            <a:r>
              <a:rPr lang="en-IN" b="1" dirty="0"/>
              <a:t>Manubrium is the broad part and upper part of the sternum. Connects to the clavicles  called sternoclavicular joint and with the first two pairs ribs .</a:t>
            </a:r>
          </a:p>
          <a:p>
            <a:pPr marL="457200" lvl="1" indent="0">
              <a:buNone/>
            </a:pPr>
            <a:endParaRPr lang="en-IN" b="1" dirty="0"/>
          </a:p>
          <a:p>
            <a:pPr marL="457200" lvl="1" indent="0">
              <a:buNone/>
            </a:pPr>
            <a:r>
              <a:rPr lang="en-IN" b="1" dirty="0"/>
              <a:t>Body of sternum</a:t>
            </a:r>
          </a:p>
          <a:p>
            <a:pPr marL="457200" lvl="1" indent="0">
              <a:buNone/>
            </a:pPr>
            <a:r>
              <a:rPr lang="en-IN" b="1" dirty="0"/>
              <a:t>It is the longest middle and flat part of the sternum. </a:t>
            </a:r>
          </a:p>
          <a:p>
            <a:pPr marL="457200" lvl="1" indent="0">
              <a:buNone/>
            </a:pPr>
            <a:r>
              <a:rPr lang="en-IN" b="1" dirty="0"/>
              <a:t>It’s upper and connects to manubrium and its lower end  connects to xiphoid process.</a:t>
            </a:r>
          </a:p>
          <a:p>
            <a:pPr marL="457200" lvl="1" indent="0">
              <a:buNone/>
            </a:pPr>
            <a:endParaRPr lang="en-IN" b="1" dirty="0"/>
          </a:p>
          <a:p>
            <a:pPr marL="457200" lvl="1" indent="0">
              <a:buNone/>
            </a:pPr>
            <a:r>
              <a:rPr lang="en-IN" b="1" dirty="0"/>
              <a:t>Xiphoid process</a:t>
            </a:r>
          </a:p>
          <a:p>
            <a:pPr marL="457200" lvl="1" indent="0">
              <a:buNone/>
            </a:pPr>
            <a:r>
              <a:rPr lang="en-IN" b="1" dirty="0"/>
              <a:t>It is present at bottom of the sternum. Give attachment to diaphragm muscles .</a:t>
            </a:r>
          </a:p>
          <a:p>
            <a:pPr marL="457200" lvl="1" indent="0">
              <a:buNone/>
            </a:pPr>
            <a:endParaRPr lang="en-US" dirty="0"/>
          </a:p>
        </p:txBody>
      </p:sp>
      <p:pic>
        <p:nvPicPr>
          <p:cNvPr id="4" name="Picture 3">
            <a:extLst>
              <a:ext uri="{FF2B5EF4-FFF2-40B4-BE49-F238E27FC236}">
                <a16:creationId xmlns:a16="http://schemas.microsoft.com/office/drawing/2014/main" id="{6A497903-4624-0564-2E0C-9625D6FF19CE}"/>
              </a:ext>
            </a:extLst>
          </p:cNvPr>
          <p:cNvPicPr>
            <a:picLocks noChangeAspect="1"/>
          </p:cNvPicPr>
          <p:nvPr/>
        </p:nvPicPr>
        <p:blipFill>
          <a:blip r:embed="rId2"/>
          <a:stretch>
            <a:fillRect/>
          </a:stretch>
        </p:blipFill>
        <p:spPr>
          <a:xfrm>
            <a:off x="5671038" y="1134208"/>
            <a:ext cx="3183547" cy="4589584"/>
          </a:xfrm>
          <a:prstGeom prst="rect">
            <a:avLst/>
          </a:prstGeom>
        </p:spPr>
      </p:pic>
    </p:spTree>
    <p:extLst>
      <p:ext uri="{BB962C8B-B14F-4D97-AF65-F5344CB8AC3E}">
        <p14:creationId xmlns:p14="http://schemas.microsoft.com/office/powerpoint/2010/main" val="3328106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solidFill>
                  <a:srgbClr val="FF0000"/>
                </a:solidFill>
              </a:rPr>
              <a:t>Ribs</a:t>
            </a:r>
          </a:p>
        </p:txBody>
      </p:sp>
      <p:sp>
        <p:nvSpPr>
          <p:cNvPr id="3" name="Content Placeholder 2"/>
          <p:cNvSpPr>
            <a:spLocks noGrp="1"/>
          </p:cNvSpPr>
          <p:nvPr>
            <p:ph idx="1"/>
          </p:nvPr>
        </p:nvSpPr>
        <p:spPr>
          <a:xfrm>
            <a:off x="-48799" y="1417638"/>
            <a:ext cx="5152292" cy="4525963"/>
          </a:xfrm>
        </p:spPr>
        <p:txBody>
          <a:bodyPr>
            <a:normAutofit lnSpcReduction="10000"/>
          </a:bodyPr>
          <a:lstStyle/>
          <a:p>
            <a:r>
              <a:rPr dirty="0"/>
              <a:t>• </a:t>
            </a:r>
            <a:r>
              <a:rPr b="1" dirty="0"/>
              <a:t>12 pairs of ribs</a:t>
            </a:r>
          </a:p>
          <a:p>
            <a:r>
              <a:rPr b="1" dirty="0"/>
              <a:t>• True ribs (1–7): attach directly to sternum</a:t>
            </a:r>
          </a:p>
          <a:p>
            <a:r>
              <a:rPr b="1" dirty="0"/>
              <a:t>• False ribs (8–10): join cartilage of rib above</a:t>
            </a:r>
          </a:p>
          <a:p>
            <a:r>
              <a:rPr b="1" dirty="0"/>
              <a:t>• Floating ribs (11–12): no anterior attachment</a:t>
            </a:r>
          </a:p>
          <a:p>
            <a:r>
              <a:rPr b="1" dirty="0"/>
              <a:t>• Protect thoracic organs and assist in breathing</a:t>
            </a:r>
          </a:p>
        </p:txBody>
      </p:sp>
      <p:pic>
        <p:nvPicPr>
          <p:cNvPr id="4" name="Picture 3">
            <a:extLst>
              <a:ext uri="{FF2B5EF4-FFF2-40B4-BE49-F238E27FC236}">
                <a16:creationId xmlns:a16="http://schemas.microsoft.com/office/drawing/2014/main" id="{4C6225B5-F8E3-31A6-D435-BD6DE1F0C689}"/>
              </a:ext>
            </a:extLst>
          </p:cNvPr>
          <p:cNvPicPr>
            <a:picLocks noChangeAspect="1"/>
          </p:cNvPicPr>
          <p:nvPr/>
        </p:nvPicPr>
        <p:blipFill>
          <a:blip r:embed="rId2"/>
          <a:stretch>
            <a:fillRect/>
          </a:stretch>
        </p:blipFill>
        <p:spPr>
          <a:xfrm>
            <a:off x="4572000" y="1546469"/>
            <a:ext cx="5109214" cy="4064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C801-937A-F815-D5A9-CE8891523121}"/>
              </a:ext>
            </a:extLst>
          </p:cNvPr>
          <p:cNvSpPr>
            <a:spLocks noGrp="1"/>
          </p:cNvSpPr>
          <p:nvPr>
            <p:ph type="title"/>
          </p:nvPr>
        </p:nvSpPr>
        <p:spPr>
          <a:xfrm>
            <a:off x="87923" y="-121016"/>
            <a:ext cx="8229600" cy="1143000"/>
          </a:xfrm>
        </p:spPr>
        <p:txBody>
          <a:bodyPr/>
          <a:lstStyle/>
          <a:p>
            <a:r>
              <a:rPr lang="en-IN" b="1" dirty="0">
                <a:solidFill>
                  <a:srgbClr val="FF0000"/>
                </a:solidFill>
              </a:rPr>
              <a:t>RIBS</a:t>
            </a:r>
            <a:endParaRPr lang="en-US" b="1" dirty="0">
              <a:solidFill>
                <a:srgbClr val="FF0000"/>
              </a:solidFill>
            </a:endParaRPr>
          </a:p>
        </p:txBody>
      </p:sp>
      <p:sp>
        <p:nvSpPr>
          <p:cNvPr id="3" name="Content Placeholder 2">
            <a:extLst>
              <a:ext uri="{FF2B5EF4-FFF2-40B4-BE49-F238E27FC236}">
                <a16:creationId xmlns:a16="http://schemas.microsoft.com/office/drawing/2014/main" id="{6F1C76E0-EAC1-88AF-10B8-AA12D1FEB040}"/>
              </a:ext>
            </a:extLst>
          </p:cNvPr>
          <p:cNvSpPr>
            <a:spLocks noGrp="1"/>
          </p:cNvSpPr>
          <p:nvPr>
            <p:ph idx="1"/>
          </p:nvPr>
        </p:nvSpPr>
        <p:spPr>
          <a:xfrm>
            <a:off x="246185" y="712178"/>
            <a:ext cx="6295292" cy="5000748"/>
          </a:xfrm>
        </p:spPr>
        <p:txBody>
          <a:bodyPr>
            <a:normAutofit fontScale="92500" lnSpcReduction="10000"/>
          </a:bodyPr>
          <a:lstStyle/>
          <a:p>
            <a:r>
              <a:rPr lang="en-IN" b="1" dirty="0"/>
              <a:t>There are 12 ribs present which form lateral walls of the thoracic Cage .</a:t>
            </a:r>
          </a:p>
          <a:p>
            <a:r>
              <a:rPr lang="en-IN" b="1" dirty="0"/>
              <a:t>They are elongated and curve bones .</a:t>
            </a:r>
          </a:p>
          <a:p>
            <a:r>
              <a:rPr lang="en-IN" b="1" dirty="0"/>
              <a:t>They are anteriorly articulate with sternum and posteriorly with the vertebral column.</a:t>
            </a:r>
          </a:p>
          <a:p>
            <a:r>
              <a:rPr lang="en-IN" b="1" dirty="0"/>
              <a:t>Anteriorly the first 7</a:t>
            </a:r>
            <a:r>
              <a:rPr lang="en-IN" b="1" baseline="30000" dirty="0"/>
              <a:t>th</a:t>
            </a:r>
            <a:r>
              <a:rPr lang="en-IN" b="1" dirty="0"/>
              <a:t> pairs of ribs articulate directly with the sternum and known as true ribs .</a:t>
            </a:r>
            <a:endParaRPr lang="en-US" b="1" dirty="0"/>
          </a:p>
        </p:txBody>
      </p:sp>
      <p:pic>
        <p:nvPicPr>
          <p:cNvPr id="4" name="Picture 3">
            <a:extLst>
              <a:ext uri="{FF2B5EF4-FFF2-40B4-BE49-F238E27FC236}">
                <a16:creationId xmlns:a16="http://schemas.microsoft.com/office/drawing/2014/main" id="{438A733F-FE2E-7930-83E9-56AC81B80E38}"/>
              </a:ext>
            </a:extLst>
          </p:cNvPr>
          <p:cNvPicPr>
            <a:picLocks noChangeAspect="1"/>
          </p:cNvPicPr>
          <p:nvPr/>
        </p:nvPicPr>
        <p:blipFill>
          <a:blip r:embed="rId2"/>
          <a:stretch>
            <a:fillRect/>
          </a:stretch>
        </p:blipFill>
        <p:spPr>
          <a:xfrm>
            <a:off x="6044270" y="1021984"/>
            <a:ext cx="2853545" cy="4064000"/>
          </a:xfrm>
          <a:prstGeom prst="rect">
            <a:avLst/>
          </a:prstGeom>
        </p:spPr>
      </p:pic>
    </p:spTree>
    <p:extLst>
      <p:ext uri="{BB962C8B-B14F-4D97-AF65-F5344CB8AC3E}">
        <p14:creationId xmlns:p14="http://schemas.microsoft.com/office/powerpoint/2010/main" val="92226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CA0EF-306C-FD39-5536-346970961FED}"/>
              </a:ext>
            </a:extLst>
          </p:cNvPr>
          <p:cNvSpPr>
            <a:spLocks noGrp="1"/>
          </p:cNvSpPr>
          <p:nvPr>
            <p:ph type="title"/>
          </p:nvPr>
        </p:nvSpPr>
        <p:spPr>
          <a:xfrm>
            <a:off x="457200" y="84778"/>
            <a:ext cx="8229600" cy="1143000"/>
          </a:xfrm>
        </p:spPr>
        <p:txBody>
          <a:bodyPr/>
          <a:lstStyle/>
          <a:p>
            <a:r>
              <a:rPr lang="en-IN" dirty="0">
                <a:solidFill>
                  <a:srgbClr val="FF0000"/>
                </a:solidFill>
              </a:rPr>
              <a:t>RIBS</a:t>
            </a:r>
            <a:r>
              <a:rPr lang="en-IN" dirty="0"/>
              <a:t> </a:t>
            </a:r>
            <a:endParaRPr lang="en-US" dirty="0"/>
          </a:p>
        </p:txBody>
      </p:sp>
      <p:sp>
        <p:nvSpPr>
          <p:cNvPr id="3" name="Content Placeholder 2">
            <a:extLst>
              <a:ext uri="{FF2B5EF4-FFF2-40B4-BE49-F238E27FC236}">
                <a16:creationId xmlns:a16="http://schemas.microsoft.com/office/drawing/2014/main" id="{AEE4BD4C-5B9F-E6B7-D3D1-487D907D3A08}"/>
              </a:ext>
            </a:extLst>
          </p:cNvPr>
          <p:cNvSpPr>
            <a:spLocks noGrp="1"/>
          </p:cNvSpPr>
          <p:nvPr>
            <p:ph idx="1"/>
          </p:nvPr>
        </p:nvSpPr>
        <p:spPr>
          <a:xfrm>
            <a:off x="566025" y="1594419"/>
            <a:ext cx="4958862" cy="4481066"/>
          </a:xfrm>
        </p:spPr>
        <p:txBody>
          <a:bodyPr>
            <a:normAutofit fontScale="92500" lnSpcReduction="10000"/>
          </a:bodyPr>
          <a:lstStyle/>
          <a:p>
            <a:r>
              <a:rPr lang="en-IN" b="1" dirty="0"/>
              <a:t>8</a:t>
            </a:r>
            <a:r>
              <a:rPr lang="en-IN" b="1" baseline="30000" dirty="0"/>
              <a:t>th</a:t>
            </a:r>
            <a:r>
              <a:rPr lang="en-IN" b="1" dirty="0"/>
              <a:t> ,9</a:t>
            </a:r>
            <a:r>
              <a:rPr lang="en-IN" b="1" baseline="30000" dirty="0"/>
              <a:t>th</a:t>
            </a:r>
            <a:r>
              <a:rPr lang="en-IN" b="1" dirty="0"/>
              <a:t>,10</a:t>
            </a:r>
            <a:r>
              <a:rPr lang="en-IN" b="1" baseline="30000" dirty="0"/>
              <a:t>th</a:t>
            </a:r>
            <a:r>
              <a:rPr lang="en-IN" b="1" dirty="0"/>
              <a:t> pairs  indirectly  articulate with the sternum.( In both cases costal cartilage articulate with the sternum) Is called floating ribs</a:t>
            </a:r>
          </a:p>
          <a:p>
            <a:r>
              <a:rPr lang="en-IN" b="1" dirty="0"/>
              <a:t>11</a:t>
            </a:r>
            <a:r>
              <a:rPr lang="en-IN" b="1" baseline="30000" dirty="0"/>
              <a:t>th</a:t>
            </a:r>
            <a:r>
              <a:rPr lang="en-IN" b="1" dirty="0"/>
              <a:t> and 12 </a:t>
            </a:r>
            <a:r>
              <a:rPr lang="en-IN" b="1" dirty="0" err="1"/>
              <a:t>th</a:t>
            </a:r>
            <a:r>
              <a:rPr lang="en-IN" b="1" dirty="0"/>
              <a:t> ribs don’t join the sternum anteriorly, their anterior tips being free called floating ribs .</a:t>
            </a:r>
          </a:p>
          <a:p>
            <a:endParaRPr lang="en-IN" dirty="0"/>
          </a:p>
          <a:p>
            <a:endParaRPr lang="en-US" dirty="0"/>
          </a:p>
        </p:txBody>
      </p:sp>
      <p:pic>
        <p:nvPicPr>
          <p:cNvPr id="4" name="Picture 3">
            <a:extLst>
              <a:ext uri="{FF2B5EF4-FFF2-40B4-BE49-F238E27FC236}">
                <a16:creationId xmlns:a16="http://schemas.microsoft.com/office/drawing/2014/main" id="{E5E60173-5451-27CD-7229-E20DAA579818}"/>
              </a:ext>
            </a:extLst>
          </p:cNvPr>
          <p:cNvPicPr>
            <a:picLocks noChangeAspect="1"/>
          </p:cNvPicPr>
          <p:nvPr/>
        </p:nvPicPr>
        <p:blipFill>
          <a:blip r:embed="rId2"/>
          <a:stretch>
            <a:fillRect/>
          </a:stretch>
        </p:blipFill>
        <p:spPr>
          <a:xfrm>
            <a:off x="5217792" y="1522809"/>
            <a:ext cx="3996546" cy="4064000"/>
          </a:xfrm>
          <a:prstGeom prst="rect">
            <a:avLst/>
          </a:prstGeom>
        </p:spPr>
      </p:pic>
    </p:spTree>
    <p:extLst>
      <p:ext uri="{BB962C8B-B14F-4D97-AF65-F5344CB8AC3E}">
        <p14:creationId xmlns:p14="http://schemas.microsoft.com/office/powerpoint/2010/main" val="1532130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4451-9707-E74D-0017-86674634F879}"/>
              </a:ext>
            </a:extLst>
          </p:cNvPr>
          <p:cNvSpPr>
            <a:spLocks noGrp="1"/>
          </p:cNvSpPr>
          <p:nvPr>
            <p:ph type="title"/>
          </p:nvPr>
        </p:nvSpPr>
        <p:spPr>
          <a:xfrm>
            <a:off x="263768" y="0"/>
            <a:ext cx="8229600" cy="1143000"/>
          </a:xfrm>
        </p:spPr>
        <p:txBody>
          <a:bodyPr/>
          <a:lstStyle/>
          <a:p>
            <a:r>
              <a:rPr lang="en-IN" b="1" dirty="0">
                <a:solidFill>
                  <a:srgbClr val="FF0000"/>
                </a:solidFill>
              </a:rPr>
              <a:t>RIBS</a:t>
            </a:r>
            <a:r>
              <a:rPr lang="en-IN" dirty="0"/>
              <a:t> </a:t>
            </a:r>
            <a:endParaRPr lang="en-US" dirty="0"/>
          </a:p>
        </p:txBody>
      </p:sp>
      <p:sp>
        <p:nvSpPr>
          <p:cNvPr id="3" name="Content Placeholder 2">
            <a:extLst>
              <a:ext uri="{FF2B5EF4-FFF2-40B4-BE49-F238E27FC236}">
                <a16:creationId xmlns:a16="http://schemas.microsoft.com/office/drawing/2014/main" id="{D9B5546D-B895-DF20-D809-B438B2432274}"/>
              </a:ext>
            </a:extLst>
          </p:cNvPr>
          <p:cNvSpPr>
            <a:spLocks noGrp="1"/>
          </p:cNvSpPr>
          <p:nvPr>
            <p:ph idx="1"/>
          </p:nvPr>
        </p:nvSpPr>
        <p:spPr>
          <a:xfrm>
            <a:off x="263768" y="1002323"/>
            <a:ext cx="8299939" cy="4525963"/>
          </a:xfrm>
        </p:spPr>
        <p:txBody>
          <a:bodyPr/>
          <a:lstStyle/>
          <a:p>
            <a:r>
              <a:rPr lang="en-IN" b="1" dirty="0"/>
              <a:t>Each ribs joints with the vertebral column.</a:t>
            </a:r>
          </a:p>
          <a:p>
            <a:r>
              <a:rPr lang="en-IN" b="1" dirty="0"/>
              <a:t>3 joints are there </a:t>
            </a:r>
          </a:p>
          <a:p>
            <a:r>
              <a:rPr lang="en-IN" b="1" dirty="0"/>
              <a:t>Two joints are formed between the facets on  the head of the rib .</a:t>
            </a:r>
          </a:p>
          <a:p>
            <a:r>
              <a:rPr lang="en-IN" b="1" dirty="0"/>
              <a:t>And joined with the facets on the body of two vertebrae. The one above the rib and one below.</a:t>
            </a:r>
          </a:p>
          <a:p>
            <a:endParaRPr lang="en-US" dirty="0"/>
          </a:p>
        </p:txBody>
      </p:sp>
    </p:spTree>
    <p:extLst>
      <p:ext uri="{BB962C8B-B14F-4D97-AF65-F5344CB8AC3E}">
        <p14:creationId xmlns:p14="http://schemas.microsoft.com/office/powerpoint/2010/main" val="3724926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DC3EE-FB39-A4DE-C6D7-700A9311D7C5}"/>
              </a:ext>
            </a:extLst>
          </p:cNvPr>
          <p:cNvSpPr>
            <a:spLocks noGrp="1"/>
          </p:cNvSpPr>
          <p:nvPr>
            <p:ph type="title"/>
          </p:nvPr>
        </p:nvSpPr>
        <p:spPr/>
        <p:txBody>
          <a:bodyPr/>
          <a:lstStyle/>
          <a:p>
            <a:r>
              <a:rPr lang="en-IN" b="1" dirty="0">
                <a:solidFill>
                  <a:srgbClr val="C00000"/>
                </a:solidFill>
              </a:rPr>
              <a:t>RIBS</a:t>
            </a:r>
            <a:r>
              <a:rPr lang="en-IN" dirty="0"/>
              <a:t> </a:t>
            </a:r>
            <a:endParaRPr lang="en-US" dirty="0"/>
          </a:p>
        </p:txBody>
      </p:sp>
      <p:sp>
        <p:nvSpPr>
          <p:cNvPr id="3" name="Content Placeholder 2">
            <a:extLst>
              <a:ext uri="{FF2B5EF4-FFF2-40B4-BE49-F238E27FC236}">
                <a16:creationId xmlns:a16="http://schemas.microsoft.com/office/drawing/2014/main" id="{A25ECC31-30F1-8229-F9DA-C090557CD7A3}"/>
              </a:ext>
            </a:extLst>
          </p:cNvPr>
          <p:cNvSpPr>
            <a:spLocks noGrp="1"/>
          </p:cNvSpPr>
          <p:nvPr>
            <p:ph idx="1"/>
          </p:nvPr>
        </p:nvSpPr>
        <p:spPr/>
        <p:txBody>
          <a:bodyPr>
            <a:normAutofit fontScale="92500" lnSpcReduction="10000"/>
          </a:bodyPr>
          <a:lstStyle/>
          <a:p>
            <a:r>
              <a:rPr lang="en-IN" b="1" dirty="0"/>
              <a:t>Out of 12 ribs  10 </a:t>
            </a:r>
            <a:r>
              <a:rPr lang="en-IN" b="1" dirty="0" err="1"/>
              <a:t>th</a:t>
            </a:r>
            <a:r>
              <a:rPr lang="en-IN" b="1" dirty="0"/>
              <a:t> ribs means 1</a:t>
            </a:r>
            <a:r>
              <a:rPr lang="en-IN" b="1" baseline="30000" dirty="0"/>
              <a:t>st</a:t>
            </a:r>
            <a:r>
              <a:rPr lang="en-IN" b="1" dirty="0"/>
              <a:t> ribs to 10</a:t>
            </a:r>
            <a:r>
              <a:rPr lang="en-IN" b="1" baseline="30000" dirty="0"/>
              <a:t>th</a:t>
            </a:r>
            <a:r>
              <a:rPr lang="en-IN" b="1" dirty="0"/>
              <a:t> form joints between the tubercle of the ribs and transverse process of the lower Vertebra.( Example 5</a:t>
            </a:r>
            <a:r>
              <a:rPr lang="en-IN" b="1" baseline="30000" dirty="0"/>
              <a:t>th</a:t>
            </a:r>
            <a:r>
              <a:rPr lang="en-IN" b="1" dirty="0"/>
              <a:t> ribs join with the transverse process of 5</a:t>
            </a:r>
            <a:r>
              <a:rPr lang="en-IN" b="1" baseline="30000" dirty="0"/>
              <a:t>th</a:t>
            </a:r>
            <a:r>
              <a:rPr lang="en-IN" b="1" dirty="0"/>
              <a:t> vertebra .</a:t>
            </a:r>
          </a:p>
          <a:p>
            <a:r>
              <a:rPr lang="en-IN" b="1" dirty="0"/>
              <a:t>11</a:t>
            </a:r>
            <a:r>
              <a:rPr lang="en-IN" b="1" baseline="30000" dirty="0"/>
              <a:t>th</a:t>
            </a:r>
            <a:r>
              <a:rPr lang="en-IN" b="1" dirty="0"/>
              <a:t> and 12</a:t>
            </a:r>
            <a:r>
              <a:rPr lang="en-IN" b="1" baseline="30000" dirty="0"/>
              <a:t>th</a:t>
            </a:r>
            <a:r>
              <a:rPr lang="en-IN" b="1" dirty="0"/>
              <a:t> ribs don’t have tubercle so they don’t join with the transverse processes of 11</a:t>
            </a:r>
            <a:r>
              <a:rPr lang="en-IN" b="1" baseline="30000" dirty="0"/>
              <a:t>th</a:t>
            </a:r>
            <a:r>
              <a:rPr lang="en-IN" b="1" dirty="0"/>
              <a:t> and 12 </a:t>
            </a:r>
            <a:r>
              <a:rPr lang="en-IN" b="1" dirty="0" err="1"/>
              <a:t>th</a:t>
            </a:r>
            <a:r>
              <a:rPr lang="en-IN" b="1" dirty="0"/>
              <a:t> transverse process of vertebra .</a:t>
            </a:r>
          </a:p>
          <a:p>
            <a:r>
              <a:rPr lang="en-IN" b="1" dirty="0"/>
              <a:t>They joint only with body of  11</a:t>
            </a:r>
            <a:r>
              <a:rPr lang="en-IN" b="1" baseline="30000" dirty="0"/>
              <a:t>th</a:t>
            </a:r>
            <a:r>
              <a:rPr lang="en-IN" b="1" dirty="0"/>
              <a:t> and 12</a:t>
            </a:r>
            <a:r>
              <a:rPr lang="en-IN" b="1" baseline="30000" dirty="0"/>
              <a:t>th</a:t>
            </a:r>
            <a:r>
              <a:rPr lang="en-IN" b="1" dirty="0"/>
              <a:t> thoracic vertebrae.</a:t>
            </a:r>
            <a:endParaRPr lang="en-US" b="1" dirty="0"/>
          </a:p>
        </p:txBody>
      </p:sp>
    </p:spTree>
    <p:extLst>
      <p:ext uri="{BB962C8B-B14F-4D97-AF65-F5344CB8AC3E}">
        <p14:creationId xmlns:p14="http://schemas.microsoft.com/office/powerpoint/2010/main" val="2997835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74BC8-95E4-C84D-48AA-89E008A36DB7}"/>
              </a:ext>
            </a:extLst>
          </p:cNvPr>
          <p:cNvSpPr>
            <a:spLocks noGrp="1"/>
          </p:cNvSpPr>
          <p:nvPr>
            <p:ph type="title"/>
          </p:nvPr>
        </p:nvSpPr>
        <p:spPr>
          <a:xfrm>
            <a:off x="457200" y="239468"/>
            <a:ext cx="8229600" cy="1143000"/>
          </a:xfrm>
        </p:spPr>
        <p:txBody>
          <a:bodyPr/>
          <a:lstStyle/>
          <a:p>
            <a:r>
              <a:rPr lang="en-IN" b="1" dirty="0">
                <a:solidFill>
                  <a:srgbClr val="C00000"/>
                </a:solidFill>
              </a:rPr>
              <a:t>RIBS</a:t>
            </a:r>
            <a:r>
              <a:rPr lang="en-IN" dirty="0"/>
              <a:t> </a:t>
            </a:r>
            <a:endParaRPr lang="en-US" dirty="0"/>
          </a:p>
        </p:txBody>
      </p:sp>
      <p:sp>
        <p:nvSpPr>
          <p:cNvPr id="3" name="Content Placeholder 2">
            <a:extLst>
              <a:ext uri="{FF2B5EF4-FFF2-40B4-BE49-F238E27FC236}">
                <a16:creationId xmlns:a16="http://schemas.microsoft.com/office/drawing/2014/main" id="{72A5CEAE-4815-85E3-603B-B52E39B3190E}"/>
              </a:ext>
            </a:extLst>
          </p:cNvPr>
          <p:cNvSpPr>
            <a:spLocks noGrp="1"/>
          </p:cNvSpPr>
          <p:nvPr>
            <p:ph idx="1"/>
          </p:nvPr>
        </p:nvSpPr>
        <p:spPr>
          <a:xfrm>
            <a:off x="685800" y="1521069"/>
            <a:ext cx="8229600" cy="4525963"/>
          </a:xfrm>
        </p:spPr>
        <p:txBody>
          <a:bodyPr/>
          <a:lstStyle/>
          <a:p>
            <a:r>
              <a:rPr lang="en-US" b="1" dirty="0"/>
              <a:t>Each rib has a lower (inferior) surface. On this lower surface there is a deep groove, called the costal groove. This groove acts like a protective channel. Inside this channel run the intercostal nerve, artery, and vein. Between one rib and the rib below it, there are intercostal muscles. These muscles move the ribs up and down during breathing, helping us inhale and exhale</a:t>
            </a:r>
          </a:p>
        </p:txBody>
      </p:sp>
    </p:spTree>
    <p:extLst>
      <p:ext uri="{BB962C8B-B14F-4D97-AF65-F5344CB8AC3E}">
        <p14:creationId xmlns:p14="http://schemas.microsoft.com/office/powerpoint/2010/main" val="3949906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6FB9-685F-1DE1-F374-0F7D72DBA4F8}"/>
              </a:ext>
            </a:extLst>
          </p:cNvPr>
          <p:cNvSpPr>
            <a:spLocks noGrp="1"/>
          </p:cNvSpPr>
          <p:nvPr>
            <p:ph type="title"/>
          </p:nvPr>
        </p:nvSpPr>
        <p:spPr/>
        <p:txBody>
          <a:bodyPr/>
          <a:lstStyle/>
          <a:p>
            <a:r>
              <a:rPr lang="en-IN" b="1" dirty="0">
                <a:solidFill>
                  <a:srgbClr val="C00000"/>
                </a:solidFill>
              </a:rPr>
              <a:t>INTERCOSTAL GROOVE IMAGE</a:t>
            </a:r>
            <a:endParaRPr lang="en-US" b="1" dirty="0">
              <a:solidFill>
                <a:srgbClr val="C00000"/>
              </a:solidFill>
            </a:endParaRPr>
          </a:p>
        </p:txBody>
      </p:sp>
      <p:pic>
        <p:nvPicPr>
          <p:cNvPr id="4" name="Content Placeholder 3">
            <a:extLst>
              <a:ext uri="{FF2B5EF4-FFF2-40B4-BE49-F238E27FC236}">
                <a16:creationId xmlns:a16="http://schemas.microsoft.com/office/drawing/2014/main" id="{1AE4309C-2715-14AD-7BE2-58807195BC2E}"/>
              </a:ext>
            </a:extLst>
          </p:cNvPr>
          <p:cNvPicPr>
            <a:picLocks noGrp="1" noChangeAspect="1"/>
          </p:cNvPicPr>
          <p:nvPr>
            <p:ph idx="1"/>
          </p:nvPr>
        </p:nvPicPr>
        <p:blipFill>
          <a:blip r:embed="rId2"/>
          <a:stretch>
            <a:fillRect/>
          </a:stretch>
        </p:blipFill>
        <p:spPr>
          <a:xfrm>
            <a:off x="527171" y="1417638"/>
            <a:ext cx="8326683" cy="4297362"/>
          </a:xfrm>
          <a:prstGeom prst="rect">
            <a:avLst/>
          </a:prstGeom>
        </p:spPr>
      </p:pic>
    </p:spTree>
    <p:extLst>
      <p:ext uri="{BB962C8B-B14F-4D97-AF65-F5344CB8AC3E}">
        <p14:creationId xmlns:p14="http://schemas.microsoft.com/office/powerpoint/2010/main" val="919891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A95D-2D5C-87CF-9208-06A3840C2BEB}"/>
              </a:ext>
            </a:extLst>
          </p:cNvPr>
          <p:cNvSpPr>
            <a:spLocks noGrp="1"/>
          </p:cNvSpPr>
          <p:nvPr>
            <p:ph type="title"/>
          </p:nvPr>
        </p:nvSpPr>
        <p:spPr/>
        <p:txBody>
          <a:bodyPr/>
          <a:lstStyle/>
          <a:p>
            <a:r>
              <a:rPr lang="en-IN" b="1" dirty="0">
                <a:solidFill>
                  <a:srgbClr val="C00000"/>
                </a:solidFill>
              </a:rPr>
              <a:t>RIBS</a:t>
            </a:r>
            <a:endParaRPr lang="en-US" b="1" dirty="0">
              <a:solidFill>
                <a:srgbClr val="C00000"/>
              </a:solidFill>
            </a:endParaRPr>
          </a:p>
        </p:txBody>
      </p:sp>
      <p:sp>
        <p:nvSpPr>
          <p:cNvPr id="3" name="Content Placeholder 2">
            <a:extLst>
              <a:ext uri="{FF2B5EF4-FFF2-40B4-BE49-F238E27FC236}">
                <a16:creationId xmlns:a16="http://schemas.microsoft.com/office/drawing/2014/main" id="{B9E00ADE-41DB-1A3B-7752-B8042123AAA1}"/>
              </a:ext>
            </a:extLst>
          </p:cNvPr>
          <p:cNvSpPr>
            <a:spLocks noGrp="1"/>
          </p:cNvSpPr>
          <p:nvPr>
            <p:ph idx="1"/>
          </p:nvPr>
        </p:nvSpPr>
        <p:spPr/>
        <p:txBody>
          <a:bodyPr>
            <a:normAutofit lnSpcReduction="10000"/>
          </a:bodyPr>
          <a:lstStyle/>
          <a:p>
            <a:r>
              <a:rPr lang="en-US" b="1" dirty="0"/>
              <a:t>The ribs are connected to the sternum by costal cartilage</a:t>
            </a:r>
            <a:endParaRPr lang="en-IN" b="1" dirty="0"/>
          </a:p>
          <a:p>
            <a:r>
              <a:rPr lang="en-US" b="1" dirty="0"/>
              <a:t>Costal cartilage is a strong but flexible tissue</a:t>
            </a:r>
            <a:endParaRPr lang="en-IN" b="1" dirty="0"/>
          </a:p>
          <a:p>
            <a:r>
              <a:rPr lang="en-US" b="1" dirty="0"/>
              <a:t>Because of this cartilage, the rib cage is not rigid</a:t>
            </a:r>
            <a:endParaRPr lang="en-IN" b="1" dirty="0"/>
          </a:p>
          <a:p>
            <a:r>
              <a:rPr lang="en-US" b="1" dirty="0"/>
              <a:t>It allows the chest to expand during inspiration and return to normal during expiration</a:t>
            </a:r>
            <a:endParaRPr lang="en-IN" b="1" dirty="0"/>
          </a:p>
          <a:p>
            <a:r>
              <a:rPr lang="en-US" b="1" dirty="0"/>
              <a:t>This flexibility is essential for breathing</a:t>
            </a:r>
            <a:r>
              <a:rPr lang="en-US" dirty="0"/>
              <a:t>.</a:t>
            </a:r>
          </a:p>
        </p:txBody>
      </p:sp>
    </p:spTree>
    <p:extLst>
      <p:ext uri="{BB962C8B-B14F-4D97-AF65-F5344CB8AC3E}">
        <p14:creationId xmlns:p14="http://schemas.microsoft.com/office/powerpoint/2010/main" val="1705752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E33D-FB14-69C1-B2B0-707411E8B9CF}"/>
              </a:ext>
            </a:extLst>
          </p:cNvPr>
          <p:cNvSpPr>
            <a:spLocks noGrp="1"/>
          </p:cNvSpPr>
          <p:nvPr>
            <p:ph type="title"/>
          </p:nvPr>
        </p:nvSpPr>
        <p:spPr>
          <a:xfrm>
            <a:off x="-131884" y="353769"/>
            <a:ext cx="8229600" cy="1143000"/>
          </a:xfrm>
        </p:spPr>
        <p:txBody>
          <a:bodyPr>
            <a:normAutofit fontScale="90000"/>
          </a:bodyPr>
          <a:lstStyle/>
          <a:p>
            <a:r>
              <a:rPr lang="en-IN" b="1" dirty="0">
                <a:solidFill>
                  <a:srgbClr val="00B0F0"/>
                </a:solidFill>
              </a:rPr>
              <a:t>Movement of the Ribs cage during breathing ( simple explanation)</a:t>
            </a:r>
            <a:endParaRPr lang="en-US" b="1" dirty="0">
              <a:solidFill>
                <a:srgbClr val="00B0F0"/>
              </a:solidFill>
            </a:endParaRPr>
          </a:p>
        </p:txBody>
      </p:sp>
      <p:sp>
        <p:nvSpPr>
          <p:cNvPr id="3" name="Content Placeholder 2">
            <a:extLst>
              <a:ext uri="{FF2B5EF4-FFF2-40B4-BE49-F238E27FC236}">
                <a16:creationId xmlns:a16="http://schemas.microsoft.com/office/drawing/2014/main" id="{D91C4280-C913-6C1B-A1B0-23C04EE84EE4}"/>
              </a:ext>
            </a:extLst>
          </p:cNvPr>
          <p:cNvSpPr>
            <a:spLocks noGrp="1"/>
          </p:cNvSpPr>
          <p:nvPr>
            <p:ph idx="1"/>
          </p:nvPr>
        </p:nvSpPr>
        <p:spPr/>
        <p:txBody>
          <a:bodyPr>
            <a:normAutofit fontScale="92500" lnSpcReduction="20000"/>
          </a:bodyPr>
          <a:lstStyle/>
          <a:p>
            <a:r>
              <a:rPr lang="en-US" b="1" dirty="0"/>
              <a:t>The ribs are arranged in a curved way and joined by cartilage, which makes the rib cage flexible</a:t>
            </a:r>
            <a:r>
              <a:rPr lang="en-IN" b="1" dirty="0"/>
              <a:t> </a:t>
            </a:r>
            <a:r>
              <a:rPr lang="en-US" b="1" dirty="0"/>
              <a:t>Because of this flexibility, the chest can expand and shrink during breathing. The first rib is strongly attached to the sternum (breastbone) in front and the first thoracic vertebra at the back. It does not move when we breathe in or out — it stays fixed in place. When the intercostal muscles (muscles between the ribs) contract, they pull the other ribs upward toward this first rib.</a:t>
            </a:r>
          </a:p>
        </p:txBody>
      </p:sp>
    </p:spTree>
    <p:extLst>
      <p:ext uri="{BB962C8B-B14F-4D97-AF65-F5344CB8AC3E}">
        <p14:creationId xmlns:p14="http://schemas.microsoft.com/office/powerpoint/2010/main" val="2748400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a:solidFill>
                  <a:srgbClr val="00B0F0"/>
                </a:solidFill>
              </a:rPr>
              <a:t>Functions of Thoracic Cage</a:t>
            </a:r>
          </a:p>
        </p:txBody>
      </p:sp>
      <p:sp>
        <p:nvSpPr>
          <p:cNvPr id="3" name="Content Placeholder 2"/>
          <p:cNvSpPr>
            <a:spLocks noGrp="1"/>
          </p:cNvSpPr>
          <p:nvPr>
            <p:ph idx="1"/>
          </p:nvPr>
        </p:nvSpPr>
        <p:spPr>
          <a:xfrm>
            <a:off x="457199" y="1600200"/>
            <a:ext cx="8458201" cy="4525963"/>
          </a:xfrm>
        </p:spPr>
        <p:txBody>
          <a:bodyPr/>
          <a:lstStyle/>
          <a:p>
            <a:pPr marL="0" indent="0">
              <a:buNone/>
            </a:pPr>
            <a:r>
              <a:rPr b="1" dirty="0"/>
              <a:t>• Protects heart and lungs</a:t>
            </a:r>
          </a:p>
          <a:p>
            <a:pPr marL="0" indent="0">
              <a:buNone/>
            </a:pPr>
            <a:r>
              <a:rPr b="1" dirty="0"/>
              <a:t>• Supports upper body</a:t>
            </a:r>
          </a:p>
          <a:p>
            <a:pPr marL="0" indent="0">
              <a:buNone/>
            </a:pPr>
            <a:r>
              <a:rPr b="1" dirty="0"/>
              <a:t>• Aids in breathing</a:t>
            </a:r>
          </a:p>
          <a:p>
            <a:pPr marL="0" indent="0">
              <a:buNone/>
            </a:pPr>
            <a:r>
              <a:rPr b="1" dirty="0"/>
              <a:t>• Provides attachment for muscles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(4:3)</PresentationFormat>
  <Paragraphs>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Thoracic Cage</vt:lpstr>
      <vt:lpstr>Thoracic Cage</vt:lpstr>
      <vt:lpstr>Sternum (Breastbone)</vt:lpstr>
      <vt:lpstr>PARTS OF STERNUM </vt:lpstr>
      <vt:lpstr>Ribs</vt:lpstr>
      <vt:lpstr>RIBS</vt:lpstr>
      <vt:lpstr>RIBS </vt:lpstr>
      <vt:lpstr>RIBS </vt:lpstr>
      <vt:lpstr>RIBS </vt:lpstr>
      <vt:lpstr>RIBS </vt:lpstr>
      <vt:lpstr>INTERCOSTAL GROOVE IMAGE</vt:lpstr>
      <vt:lpstr>RIBS</vt:lpstr>
      <vt:lpstr>Movement of the Ribs cage during breathing ( simple explanation)</vt:lpstr>
      <vt:lpstr>Functions of Thoracic Cage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Thoracic Cage</dc:title>
  <dc:subject/>
  <dc:creator/>
  <cp:keywords/>
  <dc:description>generated using python-pptx</dc:description>
  <cp:lastModifiedBy>Santoshi Behera</cp:lastModifiedBy>
  <cp:revision>3</cp:revision>
  <dcterms:created xsi:type="dcterms:W3CDTF">2013-01-27T09:14:16Z</dcterms:created>
  <dcterms:modified xsi:type="dcterms:W3CDTF">2025-12-16T12:36:30Z</dcterms:modified>
  <cp:category/>
</cp:coreProperties>
</file>